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1" r:id="rId9"/>
    <p:sldId id="268" r:id="rId10"/>
    <p:sldId id="270" r:id="rId11"/>
    <p:sldId id="281" r:id="rId12"/>
    <p:sldId id="287" r:id="rId13"/>
    <p:sldId id="267" r:id="rId14"/>
    <p:sldId id="266" r:id="rId15"/>
    <p:sldId id="271" r:id="rId16"/>
    <p:sldId id="282" r:id="rId17"/>
    <p:sldId id="283" r:id="rId18"/>
    <p:sldId id="285" r:id="rId19"/>
    <p:sldId id="284" r:id="rId20"/>
    <p:sldId id="265" r:id="rId21"/>
    <p:sldId id="272" r:id="rId22"/>
    <p:sldId id="274" r:id="rId23"/>
    <p:sldId id="276" r:id="rId24"/>
    <p:sldId id="277" r:id="rId25"/>
    <p:sldId id="278" r:id="rId26"/>
    <p:sldId id="280" r:id="rId27"/>
    <p:sldId id="286" r:id="rId28"/>
    <p:sldId id="288" r:id="rId29"/>
    <p:sldId id="301" r:id="rId30"/>
    <p:sldId id="290" r:id="rId31"/>
    <p:sldId id="291" r:id="rId32"/>
    <p:sldId id="292" r:id="rId33"/>
    <p:sldId id="300" r:id="rId34"/>
    <p:sldId id="304" r:id="rId35"/>
    <p:sldId id="293" r:id="rId36"/>
    <p:sldId id="296" r:id="rId37"/>
    <p:sldId id="298" r:id="rId38"/>
    <p:sldId id="294" r:id="rId39"/>
    <p:sldId id="299" r:id="rId40"/>
    <p:sldId id="302" r:id="rId41"/>
    <p:sldId id="303" r:id="rId42"/>
    <p:sldId id="309" r:id="rId43"/>
    <p:sldId id="310" r:id="rId44"/>
    <p:sldId id="305" r:id="rId45"/>
    <p:sldId id="308" r:id="rId46"/>
    <p:sldId id="315" r:id="rId47"/>
    <p:sldId id="306" r:id="rId48"/>
    <p:sldId id="307" r:id="rId49"/>
    <p:sldId id="311" r:id="rId50"/>
    <p:sldId id="312" r:id="rId51"/>
    <p:sldId id="313" r:id="rId52"/>
    <p:sldId id="31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0BD"/>
    <a:srgbClr val="C7A1E3"/>
    <a:srgbClr val="E965B4"/>
    <a:srgbClr val="BE40B5"/>
    <a:srgbClr val="7707B5"/>
    <a:srgbClr val="EACCEB"/>
    <a:srgbClr val="EFC3F0"/>
    <a:srgbClr val="1A6796"/>
    <a:srgbClr val="A31D70"/>
    <a:srgbClr val="4B8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E6891E-02FB-4821-ABB3-05A2BC499FC6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Crispell/homoplasyFinder/wiki/Calculating-consistency-inde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9.jpe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4.png"/><Relationship Id="rId7" Type="http://schemas.openxmlformats.org/officeDocument/2006/relationships/image" Target="../media/image2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9.jpeg"/><Relationship Id="rId7" Type="http://schemas.openxmlformats.org/officeDocument/2006/relationships/image" Target="../media/image6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27.png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4.png"/><Relationship Id="rId7" Type="http://schemas.openxmlformats.org/officeDocument/2006/relationships/image" Target="../media/image2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8217-B46A-4758-A69B-7DF7DFE3C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SARS-CoV-2 host adaptation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95649-BBC0-414F-97F1-C4C10D096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6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EED4-C72F-490F-8C09-3E01F54A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302"/>
            <a:ext cx="7729728" cy="1188720"/>
          </a:xfrm>
        </p:spPr>
        <p:txBody>
          <a:bodyPr/>
          <a:lstStyle/>
          <a:p>
            <a:r>
              <a:rPr lang="en-US" dirty="0"/>
              <a:t>Multiple spillover events in minks and deer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A3715-EAF3-4475-84C3-8C549163EEF8}"/>
              </a:ext>
            </a:extLst>
          </p:cNvPr>
          <p:cNvSpPr txBox="1"/>
          <p:nvPr/>
        </p:nvSpPr>
        <p:spPr>
          <a:xfrm>
            <a:off x="2800350" y="2411730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B64F6F-3908-4481-AA5C-E95A984C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20962"/>
              </p:ext>
            </p:extLst>
          </p:nvPr>
        </p:nvGraphicFramePr>
        <p:xfrm>
          <a:off x="1408429" y="1450034"/>
          <a:ext cx="955040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323">
                  <a:extLst>
                    <a:ext uri="{9D8B030D-6E8A-4147-A177-3AD203B41FA5}">
                      <a16:colId xmlns:a16="http://schemas.microsoft.com/office/drawing/2014/main" val="2509796567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33359959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120771410"/>
                    </a:ext>
                  </a:extLst>
                </a:gridCol>
                <a:gridCol w="1449215">
                  <a:extLst>
                    <a:ext uri="{9D8B030D-6E8A-4147-A177-3AD203B41FA5}">
                      <a16:colId xmlns:a16="http://schemas.microsoft.com/office/drawing/2014/main" val="1393981417"/>
                    </a:ext>
                  </a:extLst>
                </a:gridCol>
                <a:gridCol w="1716210">
                  <a:extLst>
                    <a:ext uri="{9D8B030D-6E8A-4147-A177-3AD203B41FA5}">
                      <a16:colId xmlns:a16="http://schemas.microsoft.com/office/drawing/2014/main" val="1012568223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286007067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13586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no. of isolates</a:t>
                      </a: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spillover events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Clusters with &gt; 10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span (days)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31692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r>
                        <a:rPr lang="en-US" dirty="0"/>
                        <a:t>Mink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7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Netherlands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77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05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0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12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54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934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5033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dirty="0"/>
                        <a:t>Deer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50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76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4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EB3F2C7-306A-4E0F-9E3A-43CD4073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0"/>
            <a:ext cx="10542270" cy="5271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38083-3CE8-4C3E-BFC5-3ABDFE02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8112"/>
            <a:ext cx="7729728" cy="1188720"/>
          </a:xfrm>
        </p:spPr>
        <p:txBody>
          <a:bodyPr/>
          <a:lstStyle/>
          <a:p>
            <a:r>
              <a:rPr lang="en-US" dirty="0" err="1"/>
              <a:t>Homoplasies</a:t>
            </a:r>
            <a:r>
              <a:rPr lang="en-US" dirty="0"/>
              <a:t> can inform on putatively adaptive mutations</a:t>
            </a:r>
          </a:p>
        </p:txBody>
      </p:sp>
    </p:spTree>
    <p:extLst>
      <p:ext uri="{BB962C8B-B14F-4D97-AF65-F5344CB8AC3E}">
        <p14:creationId xmlns:p14="http://schemas.microsoft.com/office/powerpoint/2010/main" val="157516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680D9D-C3A1-4893-A078-3DBB354A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526280"/>
            <a:ext cx="5486411" cy="36576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12BBC2-CBB7-4B16-A669-54235722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5" y="4526279"/>
            <a:ext cx="5486411" cy="3657607"/>
          </a:xfrm>
          <a:prstGeom prst="rect">
            <a:avLst/>
          </a:prstGeom>
        </p:spPr>
      </p:pic>
      <p:pic>
        <p:nvPicPr>
          <p:cNvPr id="16" name="Content Placeholder 15" descr="Timeline&#10;&#10;Description automatically generated">
            <a:extLst>
              <a:ext uri="{FF2B5EF4-FFF2-40B4-BE49-F238E27FC236}">
                <a16:creationId xmlns:a16="http://schemas.microsoft.com/office/drawing/2014/main" id="{2A23820D-3DE7-4995-8E2E-1EE12DC8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-171106"/>
            <a:ext cx="9513916" cy="4756958"/>
          </a:xfrm>
        </p:spPr>
      </p:pic>
    </p:spTree>
    <p:extLst>
      <p:ext uri="{BB962C8B-B14F-4D97-AF65-F5344CB8AC3E}">
        <p14:creationId xmlns:p14="http://schemas.microsoft.com/office/powerpoint/2010/main" val="421442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BD38-15F7-4238-B491-7B20D6D7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Min. No. of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5543-526E-4B11-AF71-ACC51692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share nucleotides, then the shared nucleotides will be assigned to current internal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don't share any nucleotides, then the nucleotides of each descendant node will be combined into a set and assigned to the current internal node</a:t>
            </a:r>
          </a:p>
          <a:p>
            <a:pPr marL="0" indent="0">
              <a:buNone/>
            </a:pPr>
            <a:r>
              <a:rPr lang="en-US" dirty="0"/>
              <a:t>The minimum number of changes that are necessary to explain the pattern of nucleotides at the tips of the phylogeny, is equal to the number of times Rule 2 was true (</a:t>
            </a:r>
            <a:r>
              <a:rPr lang="en-US" dirty="0">
                <a:hlinkClick r:id="rId2"/>
              </a:rPr>
              <a:t>https://github.com/JosephCrispell/homoplasyFinder/wiki/Calculating-consistency-index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1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49E4-6BAB-4BA2-AC06-3CAA1DB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55" y="2714277"/>
            <a:ext cx="534924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spillover events lead to artefactual </a:t>
            </a:r>
            <a:r>
              <a:rPr lang="en-US" dirty="0" err="1"/>
              <a:t>homoplasies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1BC8EE-BD7B-49C0-B68C-CD88E1CC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19886-C6B6-4F4D-92F0-61E478EA619F}"/>
              </a:ext>
            </a:extLst>
          </p:cNvPr>
          <p:cNvSpPr txBox="1"/>
          <p:nvPr/>
        </p:nvSpPr>
        <p:spPr>
          <a:xfrm>
            <a:off x="274639" y="410872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A3406-87B3-4B06-A850-EF19E93F5F13}"/>
              </a:ext>
            </a:extLst>
          </p:cNvPr>
          <p:cNvSpPr txBox="1"/>
          <p:nvPr/>
        </p:nvSpPr>
        <p:spPr>
          <a:xfrm>
            <a:off x="4030187" y="4108728"/>
            <a:ext cx="17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E9280-39F3-4DD8-B1A0-A9D7677D4B50}"/>
              </a:ext>
            </a:extLst>
          </p:cNvPr>
          <p:cNvSpPr txBox="1"/>
          <p:nvPr/>
        </p:nvSpPr>
        <p:spPr>
          <a:xfrm>
            <a:off x="3858737" y="504715"/>
            <a:ext cx="17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024C-13BA-4750-9D63-05444E05BBAA}"/>
              </a:ext>
            </a:extLst>
          </p:cNvPr>
          <p:cNvSpPr txBox="1"/>
          <p:nvPr/>
        </p:nvSpPr>
        <p:spPr>
          <a:xfrm>
            <a:off x="2754630" y="519838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23A58-EE5C-451F-ABCF-672E5982D141}"/>
              </a:ext>
            </a:extLst>
          </p:cNvPr>
          <p:cNvSpPr txBox="1"/>
          <p:nvPr/>
        </p:nvSpPr>
        <p:spPr>
          <a:xfrm>
            <a:off x="2754629" y="585370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AC8BA-5195-4CFB-B171-97401EBBA0EA}"/>
              </a:ext>
            </a:extLst>
          </p:cNvPr>
          <p:cNvSpPr txBox="1"/>
          <p:nvPr/>
        </p:nvSpPr>
        <p:spPr>
          <a:xfrm>
            <a:off x="417195" y="585370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</p:spTree>
    <p:extLst>
      <p:ext uri="{BB962C8B-B14F-4D97-AF65-F5344CB8AC3E}">
        <p14:creationId xmlns:p14="http://schemas.microsoft.com/office/powerpoint/2010/main" val="180080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F8F978-FED6-411E-98B2-9FB196AE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231228"/>
            <a:ext cx="7402829" cy="4626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C937F-2A57-4A30-8C4B-510C28C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78" y="313364"/>
            <a:ext cx="9188414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Homoplasy analysis of independent clusters suggest Weak adaptive signal</a:t>
            </a:r>
          </a:p>
        </p:txBody>
      </p:sp>
    </p:spTree>
    <p:extLst>
      <p:ext uri="{BB962C8B-B14F-4D97-AF65-F5344CB8AC3E}">
        <p14:creationId xmlns:p14="http://schemas.microsoft.com/office/powerpoint/2010/main" val="375096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3EFE-2C00-4534-84E9-84EADA91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frequency changes can inform on adaptation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89904-30D6-4C01-A8A4-2BB90349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0AC18D8-3B7B-40F1-9EDD-8E83308E8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1239197"/>
            <a:ext cx="5850254" cy="3900170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AC6D6A0-57C9-4342-9271-C227B8B3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8" y="1238272"/>
            <a:ext cx="5850256" cy="3900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4E27D7-34BC-4D5E-9521-551BA84C93FB}"/>
              </a:ext>
            </a:extLst>
          </p:cNvPr>
          <p:cNvSpPr/>
          <p:nvPr/>
        </p:nvSpPr>
        <p:spPr>
          <a:xfrm>
            <a:off x="4594860" y="2594611"/>
            <a:ext cx="465454" cy="161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419C6-14A0-48E0-9ABD-D43242561E27}"/>
              </a:ext>
            </a:extLst>
          </p:cNvPr>
          <p:cNvSpPr/>
          <p:nvPr/>
        </p:nvSpPr>
        <p:spPr>
          <a:xfrm>
            <a:off x="2405698" y="3603474"/>
            <a:ext cx="1812292" cy="1105685"/>
          </a:xfrm>
          <a:prstGeom prst="rect">
            <a:avLst/>
          </a:prstGeom>
          <a:noFill/>
          <a:ln w="38100">
            <a:solidFill>
              <a:srgbClr val="770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6A83-4A10-4BF3-9572-AF043B60C97D}"/>
              </a:ext>
            </a:extLst>
          </p:cNvPr>
          <p:cNvSpPr txBox="1"/>
          <p:nvPr/>
        </p:nvSpPr>
        <p:spPr>
          <a:xfrm>
            <a:off x="4312918" y="4332046"/>
            <a:ext cx="35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Alleles critical for transmission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B067C-CFFA-4A63-936E-F8E2B62AA6D5}"/>
              </a:ext>
            </a:extLst>
          </p:cNvPr>
          <p:cNvSpPr txBox="1"/>
          <p:nvPr/>
        </p:nvSpPr>
        <p:spPr>
          <a:xfrm>
            <a:off x="2140584" y="2994961"/>
            <a:ext cx="178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07B5"/>
                </a:solidFill>
              </a:rPr>
              <a:t>Putatively adaptive alleles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4AA3372-A261-4833-85C4-383331524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5138442"/>
            <a:ext cx="10779447" cy="46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93E1-C005-4515-AD18-A3C2876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389" y="284607"/>
            <a:ext cx="7729728" cy="1188720"/>
          </a:xfrm>
        </p:spPr>
        <p:txBody>
          <a:bodyPr/>
          <a:lstStyle/>
          <a:p>
            <a:r>
              <a:rPr lang="en-US" dirty="0"/>
              <a:t>Putatively adaptive </a:t>
            </a:r>
            <a:r>
              <a:rPr lang="en-US" dirty="0" err="1"/>
              <a:t>alelles</a:t>
            </a:r>
            <a:r>
              <a:rPr lang="en-US" dirty="0"/>
              <a:t> not consistent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498C-9C23-4575-8DAF-CE63E0AD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CB38E8-AE0B-41F7-9322-EF42F3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330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D4D7-EC97-4714-BB1F-2D1AB83C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743B6B5-DFAF-41E8-A70F-AF453644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6" y="515941"/>
            <a:ext cx="5756914" cy="57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8307-5C40-44A3-B12B-EAFD3CE9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2393442"/>
            <a:ext cx="344728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Global phylogeny (subset, n = 100)</a:t>
            </a:r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AFF053-54A0-4040-92EB-11DA97BA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-339853"/>
            <a:ext cx="7537706" cy="75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994025" y="2589050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9A941B3-21DB-4D9D-A4CF-DF6A3BDF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91" y="2953200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790050" y="2791936"/>
            <a:ext cx="208663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685770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D76C7-5056-4DAE-829D-3534A096349C}"/>
              </a:ext>
            </a:extLst>
          </p:cNvPr>
          <p:cNvSpPr/>
          <p:nvPr/>
        </p:nvSpPr>
        <p:spPr>
          <a:xfrm>
            <a:off x="6581387" y="2791936"/>
            <a:ext cx="100463" cy="324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782E-F9F7-4129-9AB4-7DE68E5C16F9}"/>
              </a:ext>
            </a:extLst>
          </p:cNvPr>
          <p:cNvSpPr/>
          <p:nvPr/>
        </p:nvSpPr>
        <p:spPr>
          <a:xfrm>
            <a:off x="6681850" y="2791936"/>
            <a:ext cx="108200" cy="324000"/>
          </a:xfrm>
          <a:prstGeom prst="rect">
            <a:avLst/>
          </a:prstGeom>
          <a:solidFill>
            <a:srgbClr val="B808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65D644-86C1-43DA-A40B-9653132DD02F}"/>
              </a:ext>
            </a:extLst>
          </p:cNvPr>
          <p:cNvSpPr txBox="1"/>
          <p:nvPr/>
        </p:nvSpPr>
        <p:spPr>
          <a:xfrm rot="16200000">
            <a:off x="6426876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FBB8C3-E39A-42F6-A8EA-EA4A9FE465FD}"/>
              </a:ext>
            </a:extLst>
          </p:cNvPr>
          <p:cNvSpPr txBox="1"/>
          <p:nvPr/>
        </p:nvSpPr>
        <p:spPr>
          <a:xfrm rot="16200000">
            <a:off x="6532988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732914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576892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526531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63108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583842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470219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437D8-E6D3-4A24-B439-62F5A02EDFB7}"/>
              </a:ext>
            </a:extLst>
          </p:cNvPr>
          <p:cNvSpPr txBox="1"/>
          <p:nvPr/>
        </p:nvSpPr>
        <p:spPr>
          <a:xfrm rot="16200000">
            <a:off x="5368453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677355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903113" y="2796822"/>
            <a:ext cx="12325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B9BF4-A0B0-4517-B995-061190B0753B}"/>
              </a:ext>
            </a:extLst>
          </p:cNvPr>
          <p:cNvSpPr/>
          <p:nvPr/>
        </p:nvSpPr>
        <p:spPr>
          <a:xfrm>
            <a:off x="4156363" y="2791936"/>
            <a:ext cx="52169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678057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D56C3-6D96-4D67-BF65-420A1CBC14D9}"/>
              </a:ext>
            </a:extLst>
          </p:cNvPr>
          <p:cNvSpPr/>
          <p:nvPr/>
        </p:nvSpPr>
        <p:spPr>
          <a:xfrm>
            <a:off x="5939297" y="2791936"/>
            <a:ext cx="642090" cy="324000"/>
          </a:xfrm>
          <a:prstGeom prst="rect">
            <a:avLst/>
          </a:prstGeom>
          <a:solidFill>
            <a:srgbClr val="BE40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998713" y="2791936"/>
            <a:ext cx="108200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7106913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7315576" y="2791936"/>
            <a:ext cx="319241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751542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4208130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82257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106493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B2431-3081-43D2-AC2E-714EBAA3ADF0}"/>
              </a:ext>
            </a:extLst>
          </p:cNvPr>
          <p:cNvSpPr txBox="1"/>
          <p:nvPr/>
        </p:nvSpPr>
        <p:spPr>
          <a:xfrm rot="16200000">
            <a:off x="6048097" y="2846212"/>
            <a:ext cx="417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841366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998765" y="2868564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ORF8-N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266585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</p:spTree>
    <p:extLst>
      <p:ext uri="{BB962C8B-B14F-4D97-AF65-F5344CB8AC3E}">
        <p14:creationId xmlns:p14="http://schemas.microsoft.com/office/powerpoint/2010/main" val="297615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649790" y="2736232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9F7FC20-514F-48D0-A62D-91073E78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64" y="2822629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280622" y="2794174"/>
            <a:ext cx="287091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210925" y="2859632"/>
            <a:ext cx="4172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687144" y="2792063"/>
            <a:ext cx="39583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683326" y="285998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195651" y="2792844"/>
            <a:ext cx="20573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401382" y="2792063"/>
            <a:ext cx="28527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6079027" y="2792776"/>
            <a:ext cx="20184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331659" y="2862345"/>
            <a:ext cx="4368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973816" y="2870135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NSP15a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223677" y="2789715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2629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568359" y="2793914"/>
            <a:ext cx="184666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6748981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6957644" y="2791936"/>
            <a:ext cx="677173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091010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447994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640833" y="286087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087619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AEC6C-EFC5-4952-B30A-5F9EC42E00E1}"/>
              </a:ext>
            </a:extLst>
          </p:cNvPr>
          <p:cNvSpPr/>
          <p:nvPr/>
        </p:nvSpPr>
        <p:spPr>
          <a:xfrm>
            <a:off x="5011289" y="2792024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A71CC-CE91-4ECF-B13A-D4525181D1D7}"/>
              </a:ext>
            </a:extLst>
          </p:cNvPr>
          <p:cNvSpPr/>
          <p:nvPr/>
        </p:nvSpPr>
        <p:spPr>
          <a:xfrm>
            <a:off x="4804193" y="2791033"/>
            <a:ext cx="20573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2BC3B4-ABD0-4EF9-AE80-919488CB80EF}"/>
              </a:ext>
            </a:extLst>
          </p:cNvPr>
          <p:cNvSpPr/>
          <p:nvPr/>
        </p:nvSpPr>
        <p:spPr>
          <a:xfrm>
            <a:off x="4618465" y="2789715"/>
            <a:ext cx="18992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26AA60-5419-4B76-857F-85BBFC8F9210}"/>
              </a:ext>
            </a:extLst>
          </p:cNvPr>
          <p:cNvSpPr/>
          <p:nvPr/>
        </p:nvSpPr>
        <p:spPr>
          <a:xfrm>
            <a:off x="3825006" y="2790194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988142-3C71-4641-A4EB-A29E0C88B4D5}"/>
              </a:ext>
            </a:extLst>
          </p:cNvPr>
          <p:cNvSpPr/>
          <p:nvPr/>
        </p:nvSpPr>
        <p:spPr>
          <a:xfrm>
            <a:off x="3435319" y="2791033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336610" y="2790321"/>
            <a:ext cx="10816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179678" y="285938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3817687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B53C4B-2187-4D7F-996C-476616094740}"/>
              </a:ext>
            </a:extLst>
          </p:cNvPr>
          <p:cNvSpPr txBox="1"/>
          <p:nvPr/>
        </p:nvSpPr>
        <p:spPr>
          <a:xfrm rot="16200000">
            <a:off x="3422342" y="285938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8A732-8F99-486E-A306-A2DDFBA3D48D}"/>
              </a:ext>
            </a:extLst>
          </p:cNvPr>
          <p:cNvSpPr txBox="1"/>
          <p:nvPr/>
        </p:nvSpPr>
        <p:spPr>
          <a:xfrm rot="16200000">
            <a:off x="4215458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F42ABD-E262-48A2-AB63-B7F2079B48DB}"/>
              </a:ext>
            </a:extLst>
          </p:cNvPr>
          <p:cNvSpPr txBox="1"/>
          <p:nvPr/>
        </p:nvSpPr>
        <p:spPr>
          <a:xfrm rot="16200000">
            <a:off x="4506247" y="2864624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NSP5a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99086" y="2863496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1156ED-A871-4E59-86B7-2822BBACDC35}"/>
              </a:ext>
            </a:extLst>
          </p:cNvPr>
          <p:cNvSpPr txBox="1"/>
          <p:nvPr/>
        </p:nvSpPr>
        <p:spPr>
          <a:xfrm rot="16200000">
            <a:off x="4847642" y="286402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6A0C47-B7E1-4EDD-93CE-4A00AE008547}"/>
              </a:ext>
            </a:extLst>
          </p:cNvPr>
          <p:cNvSpPr txBox="1"/>
          <p:nvPr/>
        </p:nvSpPr>
        <p:spPr>
          <a:xfrm rot="16200000">
            <a:off x="4939975" y="286481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NSP8</a:t>
            </a:r>
          </a:p>
        </p:txBody>
      </p:sp>
    </p:spTree>
    <p:extLst>
      <p:ext uri="{BB962C8B-B14F-4D97-AF65-F5344CB8AC3E}">
        <p14:creationId xmlns:p14="http://schemas.microsoft.com/office/powerpoint/2010/main" val="396082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61AA56E-E8BE-4703-9D35-46677436B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r="7084" b="-1"/>
          <a:stretch/>
        </p:blipFill>
        <p:spPr>
          <a:xfrm>
            <a:off x="20" y="4573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08DA-D87E-4DBF-BD6A-320203AE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human backgrounds for different Analyses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E4183-6820-43B4-B402-2B43827B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84322"/>
              </p:ext>
            </p:extLst>
          </p:nvPr>
        </p:nvGraphicFramePr>
        <p:xfrm>
          <a:off x="2231136" y="125306"/>
          <a:ext cx="8128000" cy="850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51952980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21535719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9803791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9242043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005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Allele frequency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from each lineage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Homoplasy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38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Mutation rate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05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in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35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Identifying pre-jump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 same lineage and 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5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81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63F8-74C4-44AA-9115-212DD30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006" y="130302"/>
            <a:ext cx="7729728" cy="1188720"/>
          </a:xfrm>
        </p:spPr>
        <p:txBody>
          <a:bodyPr/>
          <a:lstStyle/>
          <a:p>
            <a:r>
              <a:rPr lang="en-US" dirty="0"/>
              <a:t>Temporal signal in three mink clusters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C6D7215-F6BD-49D4-B9D7-ADF4C89E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901"/>
            <a:ext cx="3871278" cy="387127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A3D88F3-399C-498F-B6F9-E29D57C5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67" y="1813901"/>
            <a:ext cx="3871278" cy="387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CE339-DE95-4A28-B5CD-0A55002197A1}"/>
              </a:ext>
            </a:extLst>
          </p:cNvPr>
          <p:cNvSpPr txBox="1"/>
          <p:nvPr/>
        </p:nvSpPr>
        <p:spPr>
          <a:xfrm>
            <a:off x="7742556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82DB3-7547-43FF-8F7D-0314A6B1F3B5}"/>
              </a:ext>
            </a:extLst>
          </p:cNvPr>
          <p:cNvSpPr txBox="1"/>
          <p:nvPr/>
        </p:nvSpPr>
        <p:spPr>
          <a:xfrm>
            <a:off x="-79693" y="5685179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 cluster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FAEF2EA-E435-48AD-B1BD-8B9D16A2B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8" y="1813901"/>
            <a:ext cx="3871278" cy="3871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255481-D9DC-4007-BA4C-57D323DF0B59}"/>
              </a:ext>
            </a:extLst>
          </p:cNvPr>
          <p:cNvSpPr txBox="1"/>
          <p:nvPr/>
        </p:nvSpPr>
        <p:spPr>
          <a:xfrm>
            <a:off x="3871278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 cluster</a:t>
            </a:r>
          </a:p>
        </p:txBody>
      </p:sp>
    </p:spTree>
    <p:extLst>
      <p:ext uri="{BB962C8B-B14F-4D97-AF65-F5344CB8AC3E}">
        <p14:creationId xmlns:p14="http://schemas.microsoft.com/office/powerpoint/2010/main" val="925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4CDF-FB60-45B4-BD11-20E2033A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Results from </a:t>
            </a:r>
            <a:r>
              <a:rPr lang="en-US" dirty="0" err="1"/>
              <a:t>dutch</a:t>
            </a:r>
            <a:r>
              <a:rPr lang="en-US" dirty="0"/>
              <a:t> mink paper</a:t>
            </a:r>
          </a:p>
        </p:txBody>
      </p:sp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3D713111-25BD-4F2A-A361-B033FAD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1146263"/>
            <a:ext cx="10271760" cy="31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64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B01-64B3-4A1A-923A-086CC716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Netherlands human + mink </a:t>
            </a:r>
            <a:r>
              <a:rPr lang="en-US" dirty="0" err="1"/>
              <a:t>dedup</a:t>
            </a:r>
            <a:r>
              <a:rPr lang="en-US" dirty="0"/>
              <a:t> unambiguous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C6A6-E686-4615-8D42-0423977B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56" y="2153412"/>
            <a:ext cx="7729728" cy="3101983"/>
          </a:xfrm>
        </p:spPr>
        <p:txBody>
          <a:bodyPr/>
          <a:lstStyle/>
          <a:p>
            <a:r>
              <a:rPr lang="en-US" dirty="0"/>
              <a:t>2019-11-10 (2019-10-27 - 2019-11-25)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8A0-BEBC-496A-8EE7-4E2E844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1" y="2637664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7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757304-17EA-489A-B531-763763E8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37" y="1535854"/>
            <a:ext cx="7349065" cy="52493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6B4B8DE-3CA5-41F4-A9E6-1D3A4BC70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C282D-BCC4-4A30-9355-2B2B5D33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68" y="244602"/>
            <a:ext cx="10341864" cy="1188720"/>
          </a:xfrm>
        </p:spPr>
        <p:txBody>
          <a:bodyPr/>
          <a:lstStyle/>
          <a:p>
            <a:r>
              <a:rPr lang="en-US" dirty="0"/>
              <a:t>No detectable change to substitution rates</a:t>
            </a:r>
          </a:p>
        </p:txBody>
      </p:sp>
    </p:spTree>
    <p:extLst>
      <p:ext uri="{BB962C8B-B14F-4D97-AF65-F5344CB8AC3E}">
        <p14:creationId xmlns:p14="http://schemas.microsoft.com/office/powerpoint/2010/main" val="112586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1236757" y="0"/>
            <a:ext cx="102736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44B4AF3-362D-4AC4-9B4C-D2716C7E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7715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C757B-A100-45EF-ACEE-805F063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39" y="1857411"/>
            <a:ext cx="952500" cy="2314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326" y="3923728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23" y="1032103"/>
            <a:ext cx="124931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0096832" y="1833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0271812" y="5207176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D5672-AB05-4499-A17D-104C7DE03CC1}"/>
              </a:ext>
            </a:extLst>
          </p:cNvPr>
          <p:cNvSpPr txBox="1"/>
          <p:nvPr/>
        </p:nvSpPr>
        <p:spPr>
          <a:xfrm>
            <a:off x="1304412" y="4436828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B6F6D-3BF8-421B-BC33-1A8CE0D9E3F7}"/>
              </a:ext>
            </a:extLst>
          </p:cNvPr>
          <p:cNvSpPr txBox="1"/>
          <p:nvPr/>
        </p:nvSpPr>
        <p:spPr>
          <a:xfrm>
            <a:off x="1304412" y="1308613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711</a:t>
            </a:r>
          </a:p>
        </p:txBody>
      </p:sp>
    </p:spTree>
    <p:extLst>
      <p:ext uri="{BB962C8B-B14F-4D97-AF65-F5344CB8AC3E}">
        <p14:creationId xmlns:p14="http://schemas.microsoft.com/office/powerpoint/2010/main" val="382015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-1" y="-4768664"/>
            <a:ext cx="12498778" cy="1208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4BE8D38-0DA0-4474-AC69-C5F96793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4" y="-4768231"/>
            <a:ext cx="5486411" cy="411480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A1FA718-A8CF-4542-9A38-1DA2A61B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4" y="-6109"/>
            <a:ext cx="5486411" cy="4114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471" y="938322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465" y="-3430925"/>
            <a:ext cx="1127861" cy="6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1499974" y="-2629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1432957" y="2221770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44E6A-EF0C-42EE-899D-856F483C7AD1}"/>
              </a:ext>
            </a:extLst>
          </p:cNvPr>
          <p:cNvGrpSpPr/>
          <p:nvPr/>
        </p:nvGrpSpPr>
        <p:grpSpPr>
          <a:xfrm>
            <a:off x="163984" y="-2376258"/>
            <a:ext cx="998802" cy="3497547"/>
            <a:chOff x="1304412" y="1308613"/>
            <a:chExt cx="998802" cy="34975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C757B-A100-45EF-ACEE-805F063F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9939" y="1857411"/>
              <a:ext cx="952500" cy="23145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D5672-AB05-4499-A17D-104C7DE03CC1}"/>
                </a:ext>
              </a:extLst>
            </p:cNvPr>
            <p:cNvSpPr txBox="1"/>
            <p:nvPr/>
          </p:nvSpPr>
          <p:spPr>
            <a:xfrm>
              <a:off x="1304412" y="4436828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72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B6F6D-3BF8-421B-BC33-1A8CE0D9E3F7}"/>
                </a:ext>
              </a:extLst>
            </p:cNvPr>
            <p:cNvSpPr txBox="1"/>
            <p:nvPr/>
          </p:nvSpPr>
          <p:spPr>
            <a:xfrm>
              <a:off x="1304412" y="1308613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705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B0F95-E67C-4F0E-AF8B-4103AFC9A206}"/>
              </a:ext>
            </a:extLst>
          </p:cNvPr>
          <p:cNvSpPr/>
          <p:nvPr/>
        </p:nvSpPr>
        <p:spPr>
          <a:xfrm>
            <a:off x="3054096" y="-1344007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FCB693-66E3-443B-956E-3FFB0270C19A}"/>
              </a:ext>
            </a:extLst>
          </p:cNvPr>
          <p:cNvSpPr/>
          <p:nvPr/>
        </p:nvSpPr>
        <p:spPr>
          <a:xfrm>
            <a:off x="8677628" y="-877120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DFD3FF-A8BC-42CB-8A22-772018768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500" y="-741280"/>
            <a:ext cx="2257425" cy="447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104509-FDB4-4B70-8FDA-531D5BBE9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508" y="-829577"/>
            <a:ext cx="7019925" cy="676275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EE142C-A4C4-4C62-9A71-0C03EB7F4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9" y="-3520"/>
            <a:ext cx="4572009" cy="365760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32FF40B-025D-497A-91F9-72A0D24D7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91" y="-4741130"/>
            <a:ext cx="4572009" cy="3657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14F5E2-14A5-49C7-8BD1-DBD2E45006E9}"/>
              </a:ext>
            </a:extLst>
          </p:cNvPr>
          <p:cNvSpPr/>
          <p:nvPr/>
        </p:nvSpPr>
        <p:spPr>
          <a:xfrm>
            <a:off x="6387548" y="503111"/>
            <a:ext cx="1371601" cy="112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171A4A-4F28-4DC0-969B-58248AAC16F4}"/>
              </a:ext>
            </a:extLst>
          </p:cNvPr>
          <p:cNvSpPr/>
          <p:nvPr/>
        </p:nvSpPr>
        <p:spPr>
          <a:xfrm>
            <a:off x="6307666" y="-4142706"/>
            <a:ext cx="1371601" cy="6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72516-29DE-4666-A686-89109BADE009}"/>
              </a:ext>
            </a:extLst>
          </p:cNvPr>
          <p:cNvSpPr txBox="1"/>
          <p:nvPr/>
        </p:nvSpPr>
        <p:spPr>
          <a:xfrm>
            <a:off x="801302" y="-477701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7F10-0660-40F6-B9B4-4781E600651B}"/>
              </a:ext>
            </a:extLst>
          </p:cNvPr>
          <p:cNvSpPr txBox="1"/>
          <p:nvPr/>
        </p:nvSpPr>
        <p:spPr>
          <a:xfrm>
            <a:off x="956150" y="-25887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1AAF5-DC86-4329-B726-E38506DA496A}"/>
              </a:ext>
            </a:extLst>
          </p:cNvPr>
          <p:cNvSpPr txBox="1"/>
          <p:nvPr/>
        </p:nvSpPr>
        <p:spPr>
          <a:xfrm>
            <a:off x="5738031" y="-4765005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03713-3602-40C7-A24A-4B217055626C}"/>
              </a:ext>
            </a:extLst>
          </p:cNvPr>
          <p:cNvSpPr txBox="1"/>
          <p:nvPr/>
        </p:nvSpPr>
        <p:spPr>
          <a:xfrm>
            <a:off x="5746414" y="-6817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DABC01-CDCE-4AE4-AFB3-352FC876C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8018"/>
            <a:ext cx="12431758" cy="31079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FEC95C-0594-4585-9352-7D9A96E725E1}"/>
              </a:ext>
            </a:extLst>
          </p:cNvPr>
          <p:cNvSpPr txBox="1"/>
          <p:nvPr/>
        </p:nvSpPr>
        <p:spPr>
          <a:xfrm>
            <a:off x="78335" y="3876631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3D0AB-FD2F-4BF5-8B8B-A6B525351939}"/>
              </a:ext>
            </a:extLst>
          </p:cNvPr>
          <p:cNvSpPr/>
          <p:nvPr/>
        </p:nvSpPr>
        <p:spPr>
          <a:xfrm>
            <a:off x="6307666" y="-4707445"/>
            <a:ext cx="1371601" cy="19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99AAE7-CE99-48DB-A6B0-8869061B3F93}"/>
              </a:ext>
            </a:extLst>
          </p:cNvPr>
          <p:cNvSpPr/>
          <p:nvPr/>
        </p:nvSpPr>
        <p:spPr>
          <a:xfrm>
            <a:off x="10689771" y="5802086"/>
            <a:ext cx="1578429" cy="770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D41D9-3914-4F4D-8483-B6B65B383A96}"/>
              </a:ext>
            </a:extLst>
          </p:cNvPr>
          <p:cNvSpPr/>
          <p:nvPr/>
        </p:nvSpPr>
        <p:spPr>
          <a:xfrm>
            <a:off x="6621669" y="165309"/>
            <a:ext cx="1141879" cy="3306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4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(n=789)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5EDE20-B524-41D6-A903-8EA2D975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3D356-045C-4ABB-8BB5-A46D0A3A33B6}"/>
              </a:ext>
            </a:extLst>
          </p:cNvPr>
          <p:cNvSpPr/>
          <p:nvPr/>
        </p:nvSpPr>
        <p:spPr>
          <a:xfrm>
            <a:off x="384047" y="546354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3845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8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12216-4750-49EA-B82E-824B8DE8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Mutation breakdown by host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EDA32-17E0-4CCB-80AF-99CE5929E8E6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&gt; 3 </a:t>
            </a:r>
            <a:r>
              <a:rPr lang="en-US" dirty="0" err="1">
                <a:solidFill>
                  <a:schemeClr val="bg1"/>
                </a:solidFill>
              </a:rPr>
              <a:t>min_changes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dirty="0" err="1">
                <a:solidFill>
                  <a:schemeClr val="bg1"/>
                </a:solidFill>
              </a:rPr>
              <a:t>human_allele_frequency</a:t>
            </a:r>
            <a:r>
              <a:rPr lang="en-US" dirty="0">
                <a:solidFill>
                  <a:schemeClr val="bg1"/>
                </a:solidFill>
              </a:rPr>
              <a:t> &lt; 0.1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640791CE-3466-4ABA-AB52-4AE9D3494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848259"/>
            <a:ext cx="6250769" cy="5000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44045-D11E-4B96-B9D1-BAD2DDC538F2}"/>
              </a:ext>
            </a:extLst>
          </p:cNvPr>
          <p:cNvSpPr/>
          <p:nvPr/>
        </p:nvSpPr>
        <p:spPr>
          <a:xfrm>
            <a:off x="9486900" y="3726180"/>
            <a:ext cx="971550" cy="1383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A6-5582-4447-92E2-A9CF7BFF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PROVEan</a:t>
            </a:r>
            <a:r>
              <a:rPr lang="en-US" dirty="0"/>
              <a:t>: candidate host-adaptive mutations affect structure/function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90DC-3473-4221-BF84-CBFCA364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95767"/>
            <a:ext cx="29337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FB2DE-5F49-4184-90D4-6676B70C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6" y="3105341"/>
            <a:ext cx="275272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2829B-6048-48DF-80B5-D7D06DAD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45" y="5478970"/>
            <a:ext cx="2905125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DFCA4-C32C-455A-8FB3-807A309C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467" y="2926080"/>
            <a:ext cx="291465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A5635-AB5C-4CD8-B21F-A47598AD1E06}"/>
              </a:ext>
            </a:extLst>
          </p:cNvPr>
          <p:cNvSpPr txBox="1"/>
          <p:nvPr/>
        </p:nvSpPr>
        <p:spPr>
          <a:xfrm>
            <a:off x="857250" y="2377440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ORF1ab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AA79C-114F-4874-98A0-10D4DC35CFEC}"/>
              </a:ext>
            </a:extLst>
          </p:cNvPr>
          <p:cNvSpPr txBox="1"/>
          <p:nvPr/>
        </p:nvSpPr>
        <p:spPr>
          <a:xfrm>
            <a:off x="4589145" y="2746772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60214-74FB-4B96-AA5B-04BD17030C72}"/>
              </a:ext>
            </a:extLst>
          </p:cNvPr>
          <p:cNvSpPr txBox="1"/>
          <p:nvPr/>
        </p:nvSpPr>
        <p:spPr>
          <a:xfrm>
            <a:off x="8210550" y="2556748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ORF3a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C538B-ABD5-4129-8BA9-425CF20C00E1}"/>
              </a:ext>
            </a:extLst>
          </p:cNvPr>
          <p:cNvSpPr txBox="1"/>
          <p:nvPr/>
        </p:nvSpPr>
        <p:spPr>
          <a:xfrm>
            <a:off x="4589144" y="5109638"/>
            <a:ext cx="18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Nucleocapsid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65895-8ECC-45D3-99E3-10B67AB9F99E}"/>
              </a:ext>
            </a:extLst>
          </p:cNvPr>
          <p:cNvSpPr txBox="1"/>
          <p:nvPr/>
        </p:nvSpPr>
        <p:spPr>
          <a:xfrm>
            <a:off x="4665346" y="4200716"/>
            <a:ext cx="262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N501Y -0.090 </a:t>
            </a:r>
          </a:p>
        </p:txBody>
      </p:sp>
    </p:spTree>
    <p:extLst>
      <p:ext uri="{BB962C8B-B14F-4D97-AF65-F5344CB8AC3E}">
        <p14:creationId xmlns:p14="http://schemas.microsoft.com/office/powerpoint/2010/main" val="416632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8F2A-77BA-42FF-BB16-2D42282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of sars-cov-2 from humans to animals and putative host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47AD-17EF-4DEA-A9D8-0B335C43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92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4751D4A-39EF-49E8-8B4B-9E46007B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9" y="0"/>
            <a:ext cx="4752975" cy="6848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28ED5-3C22-443E-9E45-2F3E2A6F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24" y="0"/>
            <a:ext cx="6858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72DC48-5699-4ACD-ACFA-75CA56AF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19" y="4815840"/>
            <a:ext cx="1831026" cy="2012315"/>
          </a:xfrm>
          <a:prstGeom prst="rect">
            <a:avLst/>
          </a:prstGeom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013" y="6259017"/>
            <a:ext cx="305611" cy="1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029" y="6447621"/>
            <a:ext cx="193595" cy="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0D1966-AF73-4C44-A0D7-7BDC73805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829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E29EA-1743-4D6B-B2E3-C2F9382D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40" y="3637722"/>
            <a:ext cx="1171575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719" y="6204773"/>
            <a:ext cx="249687" cy="378556"/>
          </a:xfrm>
          <a:prstGeom prst="rect">
            <a:avLst/>
          </a:prstGeom>
        </p:spPr>
      </p:pic>
      <p:pic>
        <p:nvPicPr>
          <p:cNvPr id="1026" name="Picture 2" descr="Tiger Predator Cat Big - Black Tiger Silhouette Png , Free Transparent  Clipart - ClipartKey">
            <a:extLst>
              <a:ext uri="{FF2B5EF4-FFF2-40B4-BE49-F238E27FC236}">
                <a16:creationId xmlns:a16="http://schemas.microsoft.com/office/drawing/2014/main" id="{C1BE266F-4084-40E8-9D2A-2AAA8EA0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23" y="6532143"/>
            <a:ext cx="416822" cy="2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Silhouette Wallpapers - Top Free Dog Silhouette Backgrounds -  WallpaperAccess">
            <a:extLst>
              <a:ext uri="{FF2B5EF4-FFF2-40B4-BE49-F238E27FC236}">
                <a16:creationId xmlns:a16="http://schemas.microsoft.com/office/drawing/2014/main" id="{40AC7B9E-3684-4429-BDCB-B015FBC5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82" y="5500849"/>
            <a:ext cx="292912" cy="2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Cat Silhouette Transparent, Download Free Cat Silhouette Transparent  png images, Free ClipArts on Clipart Library">
            <a:extLst>
              <a:ext uri="{FF2B5EF4-FFF2-40B4-BE49-F238E27FC236}">
                <a16:creationId xmlns:a16="http://schemas.microsoft.com/office/drawing/2014/main" id="{52EF4828-99EF-4287-83CB-CED6547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06" y="5781771"/>
            <a:ext cx="249687" cy="26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91" y="6033416"/>
            <a:ext cx="362283" cy="2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DC2A-A6AF-4996-B9AC-00AB302A2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6334" y="5188761"/>
            <a:ext cx="2575206" cy="16070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28ED5-3C22-443E-9E45-2F3E2A6F3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67" y="-7647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F31DA-854A-4BAC-9E69-F81EC1C204C4}"/>
              </a:ext>
            </a:extLst>
          </p:cNvPr>
          <p:cNvSpPr/>
          <p:nvPr/>
        </p:nvSpPr>
        <p:spPr>
          <a:xfrm>
            <a:off x="4641574" y="2077278"/>
            <a:ext cx="1171575" cy="255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2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834-AA15-4266-A71A-BCCD03DE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technique?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7A2835-D7BE-4FB2-BD53-30E324C8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4596"/>
            <a:ext cx="5850256" cy="390017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9105C4B-1974-44BB-86D1-98A297CC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4" y="2514596"/>
            <a:ext cx="5850256" cy="3900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EAF00-D697-4765-93C8-DBB900AD7B82}"/>
              </a:ext>
            </a:extLst>
          </p:cNvPr>
          <p:cNvSpPr txBox="1"/>
          <p:nvPr/>
        </p:nvSpPr>
        <p:spPr>
          <a:xfrm>
            <a:off x="222883" y="2205990"/>
            <a:ext cx="366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V1: 10 per lineage in USA, all-time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F6F2E-6AB1-4B05-BD3B-DDB059001F7B}"/>
              </a:ext>
            </a:extLst>
          </p:cNvPr>
          <p:cNvSpPr txBox="1"/>
          <p:nvPr/>
        </p:nvSpPr>
        <p:spPr>
          <a:xfrm>
            <a:off x="5694044" y="2174482"/>
            <a:ext cx="46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V2: Restricted to deer sampling range</a:t>
            </a:r>
          </a:p>
        </p:txBody>
      </p:sp>
    </p:spTree>
    <p:extLst>
      <p:ext uri="{BB962C8B-B14F-4D97-AF65-F5344CB8AC3E}">
        <p14:creationId xmlns:p14="http://schemas.microsoft.com/office/powerpoint/2010/main" val="34640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77F440-A86E-4763-8D1C-8454D91173D5}"/>
              </a:ext>
            </a:extLst>
          </p:cNvPr>
          <p:cNvSpPr/>
          <p:nvPr/>
        </p:nvSpPr>
        <p:spPr>
          <a:xfrm>
            <a:off x="0" y="48391"/>
            <a:ext cx="12009120" cy="82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86B2A-8EE8-4748-A2FF-C500125A9745}"/>
              </a:ext>
            </a:extLst>
          </p:cNvPr>
          <p:cNvSpPr txBox="1"/>
          <p:nvPr/>
        </p:nvSpPr>
        <p:spPr>
          <a:xfrm>
            <a:off x="182880" y="82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 isolates per lineage, temporally unconstrained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501F5-28E2-4B34-850A-D8EE1A433BD7}"/>
              </a:ext>
            </a:extLst>
          </p:cNvPr>
          <p:cNvSpPr txBox="1"/>
          <p:nvPr/>
        </p:nvSpPr>
        <p:spPr>
          <a:xfrm>
            <a:off x="6355080" y="48392"/>
            <a:ext cx="6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isolates within the same country + temporally constrained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7F546-61FD-4ADD-B796-5053628539A5}"/>
              </a:ext>
            </a:extLst>
          </p:cNvPr>
          <p:cNvSpPr txBox="1"/>
          <p:nvPr/>
        </p:nvSpPr>
        <p:spPr>
          <a:xfrm>
            <a:off x="131440" y="4035213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ineages in animals only + temporally constrained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1D21-D47A-4C01-AD4B-6675AD270132}"/>
              </a:ext>
            </a:extLst>
          </p:cNvPr>
          <p:cNvSpPr txBox="1"/>
          <p:nvPr/>
        </p:nvSpPr>
        <p:spPr>
          <a:xfrm>
            <a:off x="6545574" y="4019239"/>
            <a:ext cx="52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human isolates per lineage matches that of animal isolates + temporally constrained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E37281B-5C93-4EAA-A274-030E6DA6D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" y="377606"/>
            <a:ext cx="5486411" cy="365760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7B594E4-0B40-405A-935C-7DE386F56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84" y="366595"/>
            <a:ext cx="5486411" cy="365760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8D6C096E-AEEC-4B00-98FB-347E7D531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" y="4665570"/>
            <a:ext cx="5486411" cy="3657607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AE6396EF-558A-4D90-B25C-A8E6FFD85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30" y="4665570"/>
            <a:ext cx="5486411" cy="3657607"/>
          </a:xfrm>
          <a:prstGeom prst="rect">
            <a:avLst/>
          </a:prstGeom>
        </p:spPr>
      </p:pic>
      <p:pic>
        <p:nvPicPr>
          <p:cNvPr id="23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FF7172D-321B-43D2-9E6A-89F52C57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40" y="3683464"/>
            <a:ext cx="1563999" cy="89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59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77F440-A86E-4763-8D1C-8454D91173D5}"/>
              </a:ext>
            </a:extLst>
          </p:cNvPr>
          <p:cNvSpPr/>
          <p:nvPr/>
        </p:nvSpPr>
        <p:spPr>
          <a:xfrm>
            <a:off x="0" y="48391"/>
            <a:ext cx="12009120" cy="82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86B2A-8EE8-4748-A2FF-C500125A9745}"/>
              </a:ext>
            </a:extLst>
          </p:cNvPr>
          <p:cNvSpPr txBox="1"/>
          <p:nvPr/>
        </p:nvSpPr>
        <p:spPr>
          <a:xfrm>
            <a:off x="182880" y="82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 isolates per lineage, temporally unconstrained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501F5-28E2-4B34-850A-D8EE1A433BD7}"/>
              </a:ext>
            </a:extLst>
          </p:cNvPr>
          <p:cNvSpPr txBox="1"/>
          <p:nvPr/>
        </p:nvSpPr>
        <p:spPr>
          <a:xfrm>
            <a:off x="6355080" y="48392"/>
            <a:ext cx="6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isolates within the same country + temporally constrained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7F546-61FD-4ADD-B796-5053628539A5}"/>
              </a:ext>
            </a:extLst>
          </p:cNvPr>
          <p:cNvSpPr txBox="1"/>
          <p:nvPr/>
        </p:nvSpPr>
        <p:spPr>
          <a:xfrm>
            <a:off x="131440" y="4035213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Lineages in animals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only + temporally constrained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1D21-D47A-4C01-AD4B-6675AD270132}"/>
              </a:ext>
            </a:extLst>
          </p:cNvPr>
          <p:cNvSpPr txBox="1"/>
          <p:nvPr/>
        </p:nvSpPr>
        <p:spPr>
          <a:xfrm>
            <a:off x="6545574" y="4019239"/>
            <a:ext cx="52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human isolates per lineage matches that of animal isolates + temporally constrained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A20B2D-7A17-418B-A9C4-DA8BD43F6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9" y="4616706"/>
            <a:ext cx="5486411" cy="365760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2316894-14DD-4FAD-80D4-985506EA8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8" y="393223"/>
            <a:ext cx="5486411" cy="365760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EA5E83-857F-4F24-A763-656DA883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548"/>
            <a:ext cx="5486411" cy="36576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844A1-077C-4EAC-96E1-D60849BA7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628" y="3082495"/>
            <a:ext cx="1011926" cy="15342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82E9706-5C8D-494D-92A2-9A55654F3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" y="444466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F095-8A52-46DD-8F2A-B860EF83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background affects allele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A333-0EFD-4F94-89BE-5EC29F0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97% of B.1.2 has NS3_G172V (G25907T)</a:t>
            </a:r>
          </a:p>
          <a:p>
            <a:r>
              <a:rPr lang="en-US" dirty="0"/>
              <a:t>36/73 deer were assigned B.1.2 resulting in allele frequency of </a:t>
            </a:r>
          </a:p>
          <a:p>
            <a:r>
              <a:rPr lang="en-US" dirty="0"/>
              <a:t>V1: 10 per lineage all-time</a:t>
            </a:r>
          </a:p>
          <a:p>
            <a:r>
              <a:rPr lang="en-US" dirty="0"/>
              <a:t>V2: restricted sampling dates, random subsample</a:t>
            </a:r>
          </a:p>
          <a:p>
            <a:r>
              <a:rPr lang="en-US" dirty="0"/>
              <a:t>V3: restricted sampling dates, 10 per lineage</a:t>
            </a:r>
          </a:p>
          <a:p>
            <a:r>
              <a:rPr lang="en-US" dirty="0"/>
              <a:t>V4: restricted sampling dates, only lineages in animals</a:t>
            </a:r>
          </a:p>
          <a:p>
            <a:r>
              <a:rPr lang="en-US" dirty="0"/>
              <a:t>V5: restricted sampling dates, match lineages in animals</a:t>
            </a:r>
          </a:p>
          <a:p>
            <a:r>
              <a:rPr lang="en-US" dirty="0"/>
              <a:t>V6: 10 per lineage global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31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028-F7A5-4A93-B9D9-525838E0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to constraint lineages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A95-3EF4-4A88-88E9-1D95F199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V4</a:t>
            </a:r>
          </a:p>
          <a:p>
            <a:r>
              <a:rPr lang="en-US" dirty="0"/>
              <a:t>Pos 28869 (ref C)</a:t>
            </a:r>
          </a:p>
          <a:p>
            <a:r>
              <a:rPr lang="en-US" dirty="0"/>
              <a:t>B1.2 lineage (~0.99 T)</a:t>
            </a:r>
          </a:p>
          <a:p>
            <a:r>
              <a:rPr lang="en-US" dirty="0"/>
              <a:t>Human isolates from this lineage: 7103/12416</a:t>
            </a:r>
          </a:p>
          <a:p>
            <a:r>
              <a:rPr lang="en-US" dirty="0"/>
              <a:t> Animal isolates from this lineage: 4/739 </a:t>
            </a:r>
          </a:p>
        </p:txBody>
      </p:sp>
    </p:spTree>
    <p:extLst>
      <p:ext uri="{BB962C8B-B14F-4D97-AF65-F5344CB8AC3E}">
        <p14:creationId xmlns:p14="http://schemas.microsoft.com/office/powerpoint/2010/main" val="347103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(n=3219)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5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4C97-D578-4682-9AA2-159C0553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3A1-4910-4ECA-BB96-673132D4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02" y="2354358"/>
            <a:ext cx="2066925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39B11-E1CE-4640-A73D-D7610AF8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46" y="4221258"/>
            <a:ext cx="3019425" cy="188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97ACC-2987-4A65-9B5B-D06938D5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22" y="404788"/>
            <a:ext cx="6781800" cy="3305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DC632-1FEE-4013-9711-E876951E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235" y="3821771"/>
            <a:ext cx="5000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49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554274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0C13B6-9334-4006-98D7-C88ACECB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3756979"/>
            <a:ext cx="5486411" cy="3657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6B79BC-A5B7-469D-8DC6-A6E718AC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89450"/>
            <a:ext cx="5486411" cy="365760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A75E47E-2413-4BF1-BA4A-737EE9D6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3737117"/>
            <a:ext cx="5486411" cy="365760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FB1160B-7851-41CC-9144-6E60F69C4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79510"/>
            <a:ext cx="5486411" cy="3657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15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2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936536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43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C44244A-09B9-4AFF-9377-9E8175744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2" y="81534"/>
            <a:ext cx="5486411" cy="365760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6EE9AF5-D47A-4F76-B47B-A0D331D16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1" y="3720893"/>
            <a:ext cx="5486411" cy="3657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1F963-C990-4B9D-A7C4-423DEA88C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01" y="6619875"/>
            <a:ext cx="1571625" cy="476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EAFBF4-A35A-4BEA-8116-9B9927A23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945" y="2981325"/>
            <a:ext cx="1104900" cy="447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15D213-A6A3-4990-A51A-5FA379C124E4}"/>
              </a:ext>
            </a:extLst>
          </p:cNvPr>
          <p:cNvSpPr txBox="1"/>
          <p:nvPr/>
        </p:nvSpPr>
        <p:spPr>
          <a:xfrm>
            <a:off x="207086" y="3384351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02908-2D50-40A3-9E24-E7529852D47E}"/>
              </a:ext>
            </a:extLst>
          </p:cNvPr>
          <p:cNvSpPr txBox="1"/>
          <p:nvPr/>
        </p:nvSpPr>
        <p:spPr>
          <a:xfrm>
            <a:off x="6231590" y="3374892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DC021E4-DB13-404D-89B6-FA04BE674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9" y="3719622"/>
            <a:ext cx="5486411" cy="3657607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B07CF8D-49DC-4C88-9DAB-8C176CC67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9" y="89069"/>
            <a:ext cx="5486411" cy="3657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DD6ADD-A59A-4475-B5EF-0755374C9975}"/>
              </a:ext>
            </a:extLst>
          </p:cNvPr>
          <p:cNvSpPr txBox="1"/>
          <p:nvPr/>
        </p:nvSpPr>
        <p:spPr>
          <a:xfrm>
            <a:off x="0" y="1808922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705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D18F0-C356-450B-A0B3-EB3734B04A5A}"/>
              </a:ext>
            </a:extLst>
          </p:cNvPr>
          <p:cNvSpPr txBox="1"/>
          <p:nvPr/>
        </p:nvSpPr>
        <p:spPr>
          <a:xfrm>
            <a:off x="0" y="2897016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776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E9498-9C57-42A6-BEE9-B4A1F90F8B87}"/>
              </a:ext>
            </a:extLst>
          </p:cNvPr>
          <p:cNvSpPr txBox="1"/>
          <p:nvPr/>
        </p:nvSpPr>
        <p:spPr>
          <a:xfrm>
            <a:off x="12469" y="5176865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72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A1917-1F54-49D3-9C06-3E5430AA90D2}"/>
              </a:ext>
            </a:extLst>
          </p:cNvPr>
          <p:cNvSpPr txBox="1"/>
          <p:nvPr/>
        </p:nvSpPr>
        <p:spPr>
          <a:xfrm>
            <a:off x="3562" y="6818774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73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16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554274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0C13B6-9334-4006-98D7-C88ACECB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3756979"/>
            <a:ext cx="5486411" cy="3657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6B79BC-A5B7-469D-8DC6-A6E718AC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89450"/>
            <a:ext cx="5486411" cy="365760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A75E47E-2413-4BF1-BA4A-737EE9D6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3737117"/>
            <a:ext cx="5486411" cy="365760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FB1160B-7851-41CC-9144-6E60F69C4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79510"/>
            <a:ext cx="5486411" cy="3657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15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66790" y="1142995"/>
            <a:ext cx="10160010" cy="518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142995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1641513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1984894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46" y="3443846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2936550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2916603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271355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269588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301445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3016954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281899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2861253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302890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5607585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5741967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2984057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3051049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3242717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3280012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3290889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356486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351152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3275093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335703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</p:spTree>
    <p:extLst>
      <p:ext uri="{BB962C8B-B14F-4D97-AF65-F5344CB8AC3E}">
        <p14:creationId xmlns:p14="http://schemas.microsoft.com/office/powerpoint/2010/main" val="15660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01A6EB40-2788-43DB-B678-D997EF41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7" y="4052796"/>
            <a:ext cx="10158565" cy="846547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66790" y="-1073430"/>
            <a:ext cx="10160010" cy="518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-1073430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-57491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-231531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946" y="1227421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720125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700178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49712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47946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79803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800529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60257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644828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81248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3391160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352554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767632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834624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1026292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1063587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1074464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134844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129509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1058668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114061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066790" y="-107343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1026568" y="3907398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52343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26568" y="-2425981"/>
            <a:ext cx="10200232" cy="13989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35B9B5-3684-4159-B381-8419C167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43" y="2683012"/>
            <a:ext cx="10058420" cy="6035052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-2425980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-192746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-1584081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946" y="-125129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-632425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-652372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-85542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-87308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-55451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-552021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-74997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-707722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-54006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2038610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217299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-58491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-517926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-32625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-288963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-278086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-410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-5745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-293882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-21193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066790" y="-242598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965200" y="2643439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084A2362-41C9-4F03-A47C-54B02678F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2" y="8471161"/>
            <a:ext cx="10050856" cy="30925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6BC71D-22A4-4060-A780-C526F01F9176}"/>
              </a:ext>
            </a:extLst>
          </p:cNvPr>
          <p:cNvSpPr/>
          <p:nvPr/>
        </p:nvSpPr>
        <p:spPr>
          <a:xfrm>
            <a:off x="1801264" y="8760206"/>
            <a:ext cx="26019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102EE5-3ABE-4FFF-BE45-D0A0BAA0480B}"/>
              </a:ext>
            </a:extLst>
          </p:cNvPr>
          <p:cNvSpPr/>
          <p:nvPr/>
        </p:nvSpPr>
        <p:spPr>
          <a:xfrm>
            <a:off x="1488830" y="9112111"/>
            <a:ext cx="572627" cy="670391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CFCCB6-95B1-4AFD-9EBB-29F31342C425}"/>
              </a:ext>
            </a:extLst>
          </p:cNvPr>
          <p:cNvSpPr/>
          <p:nvPr/>
        </p:nvSpPr>
        <p:spPr>
          <a:xfrm flipV="1">
            <a:off x="1622775" y="10306453"/>
            <a:ext cx="438682" cy="52321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E854E-0C3E-4C40-A73E-3799B9985D91}"/>
              </a:ext>
            </a:extLst>
          </p:cNvPr>
          <p:cNvSpPr/>
          <p:nvPr/>
        </p:nvSpPr>
        <p:spPr>
          <a:xfrm>
            <a:off x="4005102" y="9622396"/>
            <a:ext cx="572626" cy="305587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697109-71A6-47AB-8431-B1BC78234B4B}"/>
              </a:ext>
            </a:extLst>
          </p:cNvPr>
          <p:cNvSpPr/>
          <p:nvPr/>
        </p:nvSpPr>
        <p:spPr>
          <a:xfrm>
            <a:off x="4308844" y="8718064"/>
            <a:ext cx="2655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33DFEA-0058-4329-8781-640B7269EC67}"/>
              </a:ext>
            </a:extLst>
          </p:cNvPr>
          <p:cNvSpPr/>
          <p:nvPr/>
        </p:nvSpPr>
        <p:spPr>
          <a:xfrm>
            <a:off x="4222468" y="9464034"/>
            <a:ext cx="340379" cy="8378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06A68B-3164-47F6-9C1B-4D48E3AA4036}"/>
              </a:ext>
            </a:extLst>
          </p:cNvPr>
          <p:cNvSpPr/>
          <p:nvPr/>
        </p:nvSpPr>
        <p:spPr>
          <a:xfrm>
            <a:off x="4189710" y="10460905"/>
            <a:ext cx="377916" cy="16993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91D16-8709-4169-BA54-D73829AA9D8C}"/>
              </a:ext>
            </a:extLst>
          </p:cNvPr>
          <p:cNvSpPr/>
          <p:nvPr/>
        </p:nvSpPr>
        <p:spPr>
          <a:xfrm>
            <a:off x="4153805" y="10829665"/>
            <a:ext cx="413114" cy="1109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8E9579-2690-4DC6-9EF9-4ADD8C6D2344}"/>
              </a:ext>
            </a:extLst>
          </p:cNvPr>
          <p:cNvSpPr/>
          <p:nvPr/>
        </p:nvSpPr>
        <p:spPr>
          <a:xfrm>
            <a:off x="6821757" y="8799022"/>
            <a:ext cx="265527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C8F06-42BE-4988-910A-85CE0EF993DD}"/>
              </a:ext>
            </a:extLst>
          </p:cNvPr>
          <p:cNvSpPr/>
          <p:nvPr/>
        </p:nvSpPr>
        <p:spPr>
          <a:xfrm>
            <a:off x="9334670" y="8750572"/>
            <a:ext cx="229199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E5CAD6-6058-4EA1-8AA2-E437913184DF}"/>
              </a:ext>
            </a:extLst>
          </p:cNvPr>
          <p:cNvSpPr/>
          <p:nvPr/>
        </p:nvSpPr>
        <p:spPr>
          <a:xfrm>
            <a:off x="9263114" y="9810591"/>
            <a:ext cx="300755" cy="11739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CEA7A4-7177-45F6-AC47-57E0904EBCF6}"/>
              </a:ext>
            </a:extLst>
          </p:cNvPr>
          <p:cNvSpPr/>
          <p:nvPr/>
        </p:nvSpPr>
        <p:spPr>
          <a:xfrm>
            <a:off x="9190780" y="10460905"/>
            <a:ext cx="413113" cy="53411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3FC91F-B92D-43F4-806F-00EDE427A706}"/>
              </a:ext>
            </a:extLst>
          </p:cNvPr>
          <p:cNvSpPr txBox="1"/>
          <p:nvPr/>
        </p:nvSpPr>
        <p:spPr>
          <a:xfrm>
            <a:off x="1026568" y="8352693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F60D06-D33E-4277-8D3D-54CB45CA50E7}"/>
              </a:ext>
            </a:extLst>
          </p:cNvPr>
          <p:cNvSpPr/>
          <p:nvPr/>
        </p:nvSpPr>
        <p:spPr>
          <a:xfrm>
            <a:off x="6513197" y="9908017"/>
            <a:ext cx="572626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82CBEA-D194-4B6B-A8E2-1F8314DABDFA}"/>
              </a:ext>
            </a:extLst>
          </p:cNvPr>
          <p:cNvSpPr/>
          <p:nvPr/>
        </p:nvSpPr>
        <p:spPr>
          <a:xfrm>
            <a:off x="6650521" y="10145985"/>
            <a:ext cx="435302" cy="16046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1D92C2-F4DE-4A43-A478-574835417AA6}"/>
              </a:ext>
            </a:extLst>
          </p:cNvPr>
          <p:cNvSpPr/>
          <p:nvPr/>
        </p:nvSpPr>
        <p:spPr>
          <a:xfrm>
            <a:off x="1796407" y="9996679"/>
            <a:ext cx="2655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9596E7-44C0-4E42-872B-D072C086FE05}"/>
              </a:ext>
            </a:extLst>
          </p:cNvPr>
          <p:cNvSpPr/>
          <p:nvPr/>
        </p:nvSpPr>
        <p:spPr>
          <a:xfrm>
            <a:off x="4222467" y="9112112"/>
            <a:ext cx="340379" cy="15309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7F4D1E-1B31-41F5-87A5-9FF05652AB92}"/>
              </a:ext>
            </a:extLst>
          </p:cNvPr>
          <p:cNvSpPr/>
          <p:nvPr/>
        </p:nvSpPr>
        <p:spPr>
          <a:xfrm>
            <a:off x="4001252" y="10085294"/>
            <a:ext cx="5726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76FE2-17F5-49B5-A74A-7DD917D76CCB}"/>
              </a:ext>
            </a:extLst>
          </p:cNvPr>
          <p:cNvSpPr/>
          <p:nvPr/>
        </p:nvSpPr>
        <p:spPr>
          <a:xfrm>
            <a:off x="9155090" y="10106022"/>
            <a:ext cx="44880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CB355D-86D5-4432-8036-4BF9512433D4}"/>
              </a:ext>
            </a:extLst>
          </p:cNvPr>
          <p:cNvSpPr/>
          <p:nvPr/>
        </p:nvSpPr>
        <p:spPr>
          <a:xfrm>
            <a:off x="9136248" y="9186530"/>
            <a:ext cx="448803" cy="29337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8D172B-ED58-4566-900A-F68183B7E4A4}"/>
              </a:ext>
            </a:extLst>
          </p:cNvPr>
          <p:cNvSpPr/>
          <p:nvPr/>
        </p:nvSpPr>
        <p:spPr>
          <a:xfrm>
            <a:off x="6637020" y="10802865"/>
            <a:ext cx="44880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50232-6414-46A1-8C9C-2463F6CE8862}"/>
              </a:ext>
            </a:extLst>
          </p:cNvPr>
          <p:cNvSpPr/>
          <p:nvPr/>
        </p:nvSpPr>
        <p:spPr>
          <a:xfrm>
            <a:off x="1185543" y="3551274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A6BF65-67DA-45BE-86C0-D80D02D65B46}"/>
              </a:ext>
            </a:extLst>
          </p:cNvPr>
          <p:cNvSpPr/>
          <p:nvPr/>
        </p:nvSpPr>
        <p:spPr>
          <a:xfrm>
            <a:off x="4570207" y="3624232"/>
            <a:ext cx="244224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FDBAFB-2D32-475B-8F83-D0B8CD52A193}"/>
              </a:ext>
            </a:extLst>
          </p:cNvPr>
          <p:cNvSpPr/>
          <p:nvPr/>
        </p:nvSpPr>
        <p:spPr>
          <a:xfrm>
            <a:off x="7902488" y="3654765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7F1F1A-E618-4C05-B070-E7EF7E7CA285}"/>
              </a:ext>
            </a:extLst>
          </p:cNvPr>
          <p:cNvSpPr/>
          <p:nvPr/>
        </p:nvSpPr>
        <p:spPr>
          <a:xfrm>
            <a:off x="4561033" y="6589317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5D90D4-6720-4D1A-AED8-C4562363B6EA}"/>
              </a:ext>
            </a:extLst>
          </p:cNvPr>
          <p:cNvSpPr/>
          <p:nvPr/>
        </p:nvSpPr>
        <p:spPr>
          <a:xfrm>
            <a:off x="1197911" y="6619021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C79B90-4AE6-452E-AD49-552EE547317D}"/>
              </a:ext>
            </a:extLst>
          </p:cNvPr>
          <p:cNvSpPr txBox="1"/>
          <p:nvPr/>
        </p:nvSpPr>
        <p:spPr>
          <a:xfrm rot="16200000">
            <a:off x="450521" y="363906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countries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8DA555-7691-4754-8A5D-6A18C1C7C89C}"/>
              </a:ext>
            </a:extLst>
          </p:cNvPr>
          <p:cNvSpPr txBox="1"/>
          <p:nvPr/>
        </p:nvSpPr>
        <p:spPr>
          <a:xfrm rot="16200000">
            <a:off x="3793640" y="3632938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 countries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E6C0A1-D40B-4D80-B910-937597F8FD1E}"/>
              </a:ext>
            </a:extLst>
          </p:cNvPr>
          <p:cNvSpPr txBox="1"/>
          <p:nvPr/>
        </p:nvSpPr>
        <p:spPr>
          <a:xfrm rot="16200000">
            <a:off x="7145674" y="366114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166 countries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916084-791E-4645-B454-EA6D222A9197}"/>
              </a:ext>
            </a:extLst>
          </p:cNvPr>
          <p:cNvSpPr txBox="1"/>
          <p:nvPr/>
        </p:nvSpPr>
        <p:spPr>
          <a:xfrm rot="16200000">
            <a:off x="437821" y="6763973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166 countries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181C3B-4AC9-4418-A912-2F712D69F3F8}"/>
              </a:ext>
            </a:extLst>
          </p:cNvPr>
          <p:cNvSpPr txBox="1"/>
          <p:nvPr/>
        </p:nvSpPr>
        <p:spPr>
          <a:xfrm rot="16200000">
            <a:off x="3795483" y="6651669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 countries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D5BCE9-D8FA-4D51-A5DC-494FB7FF382D}"/>
              </a:ext>
            </a:extLst>
          </p:cNvPr>
          <p:cNvSpPr/>
          <p:nvPr/>
        </p:nvSpPr>
        <p:spPr>
          <a:xfrm>
            <a:off x="7664720" y="21766"/>
            <a:ext cx="3365461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676A3-BA9C-4B6D-B451-8F3A3051C913}"/>
              </a:ext>
            </a:extLst>
          </p:cNvPr>
          <p:cNvSpPr txBox="1"/>
          <p:nvPr/>
        </p:nvSpPr>
        <p:spPr>
          <a:xfrm>
            <a:off x="8646566" y="94656"/>
            <a:ext cx="1689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</p:spTree>
    <p:extLst>
      <p:ext uri="{BB962C8B-B14F-4D97-AF65-F5344CB8AC3E}">
        <p14:creationId xmlns:p14="http://schemas.microsoft.com/office/powerpoint/2010/main" val="4221199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161ADE-96A7-46C7-8BDD-2C7E34B4B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142995"/>
            <a:ext cx="10058420" cy="45720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3EF335-101A-4642-8E25-4C48CDDC8C3B}"/>
              </a:ext>
            </a:extLst>
          </p:cNvPr>
          <p:cNvSpPr/>
          <p:nvPr/>
        </p:nvSpPr>
        <p:spPr>
          <a:xfrm>
            <a:off x="7664720" y="3591581"/>
            <a:ext cx="3365461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CCD7A-9CF8-4F55-B8B0-23895B4EEF13}"/>
              </a:ext>
            </a:extLst>
          </p:cNvPr>
          <p:cNvSpPr txBox="1"/>
          <p:nvPr/>
        </p:nvSpPr>
        <p:spPr>
          <a:xfrm>
            <a:off x="8646566" y="3664471"/>
            <a:ext cx="1689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</p:spTree>
    <p:extLst>
      <p:ext uri="{BB962C8B-B14F-4D97-AF65-F5344CB8AC3E}">
        <p14:creationId xmlns:p14="http://schemas.microsoft.com/office/powerpoint/2010/main" val="3881988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CDF874B-F7FD-4119-8CEA-611FF89EFB56}"/>
              </a:ext>
            </a:extLst>
          </p:cNvPr>
          <p:cNvSpPr/>
          <p:nvPr/>
        </p:nvSpPr>
        <p:spPr>
          <a:xfrm>
            <a:off x="0" y="109047"/>
            <a:ext cx="15712878" cy="938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F296E1-E988-42CC-A5E1-D43E6A88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5" y="526416"/>
            <a:ext cx="8920440" cy="26701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7D145C-A94C-44AD-B5D2-31DF0B082640}"/>
              </a:ext>
            </a:extLst>
          </p:cNvPr>
          <p:cNvSpPr txBox="1"/>
          <p:nvPr/>
        </p:nvSpPr>
        <p:spPr>
          <a:xfrm>
            <a:off x="386702" y="109047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NSP3a_D178Y </a:t>
            </a:r>
            <a:r>
              <a:rPr lang="en-US" b="1"/>
              <a:t>(spillover </a:t>
            </a:r>
            <a:r>
              <a:rPr lang="en-US" b="1" dirty="0"/>
              <a:t>effect)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974602-1A33-49C3-BA73-1ECF201157AA}"/>
              </a:ext>
            </a:extLst>
          </p:cNvPr>
          <p:cNvCxnSpPr>
            <a:cxnSpLocks/>
          </p:cNvCxnSpPr>
          <p:nvPr/>
        </p:nvCxnSpPr>
        <p:spPr>
          <a:xfrm>
            <a:off x="3364025" y="2362752"/>
            <a:ext cx="471280" cy="32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E8E12F-9B81-47E4-B480-CF93ACF02F34}"/>
              </a:ext>
            </a:extLst>
          </p:cNvPr>
          <p:cNvCxnSpPr>
            <a:cxnSpLocks/>
          </p:cNvCxnSpPr>
          <p:nvPr/>
        </p:nvCxnSpPr>
        <p:spPr>
          <a:xfrm flipH="1">
            <a:off x="2742277" y="2362752"/>
            <a:ext cx="493905" cy="61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BD3E14-6995-4A1C-A323-4A48FA393CD9}"/>
              </a:ext>
            </a:extLst>
          </p:cNvPr>
          <p:cNvSpPr txBox="1"/>
          <p:nvPr/>
        </p:nvSpPr>
        <p:spPr>
          <a:xfrm>
            <a:off x="2767125" y="20270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Spillover events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C3508A-CE7C-41FE-B87E-769B9BB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5" y="4318346"/>
            <a:ext cx="7786948" cy="4886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51F26B-FD67-4C8C-AB63-FCECBC53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62" y="4304069"/>
            <a:ext cx="1624148" cy="19095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03FA66-2F42-4B62-8989-38EDC7B568D0}"/>
              </a:ext>
            </a:extLst>
          </p:cNvPr>
          <p:cNvSpPr txBox="1"/>
          <p:nvPr/>
        </p:nvSpPr>
        <p:spPr>
          <a:xfrm>
            <a:off x="356319" y="4003998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Spike_F486L (Not spillover effect)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AE985F4-7E97-4525-8334-6F8971DBD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770" y="2618726"/>
            <a:ext cx="1624149" cy="99516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A937A6B-970A-43EA-9C7C-1DB643CDB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3" y="2527714"/>
            <a:ext cx="5573185" cy="696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A741A-DA29-4A3E-9818-F545EC519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919" y="163363"/>
            <a:ext cx="5328284" cy="2280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E9FD0F-6013-4B32-8FBF-B9C1E0E72F00}"/>
              </a:ext>
            </a:extLst>
          </p:cNvPr>
          <p:cNvSpPr/>
          <p:nvPr/>
        </p:nvSpPr>
        <p:spPr>
          <a:xfrm>
            <a:off x="10806556" y="4427972"/>
            <a:ext cx="1562879" cy="6709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11547D-E97E-4EE4-A994-A8AB66B699BE}"/>
              </a:ext>
            </a:extLst>
          </p:cNvPr>
          <p:cNvSpPr/>
          <p:nvPr/>
        </p:nvSpPr>
        <p:spPr>
          <a:xfrm>
            <a:off x="10464852" y="109046"/>
            <a:ext cx="5272874" cy="2418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9535ED-F3FC-4284-A5BF-63FDF7A2AFCA}"/>
              </a:ext>
            </a:extLst>
          </p:cNvPr>
          <p:cNvCxnSpPr>
            <a:cxnSpLocks/>
          </p:cNvCxnSpPr>
          <p:nvPr/>
        </p:nvCxnSpPr>
        <p:spPr>
          <a:xfrm flipH="1" flipV="1">
            <a:off x="11003797" y="2526192"/>
            <a:ext cx="112420" cy="1887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6C8341-1297-4363-AD28-AD828C087032}"/>
              </a:ext>
            </a:extLst>
          </p:cNvPr>
          <p:cNvSpPr txBox="1"/>
          <p:nvPr/>
        </p:nvSpPr>
        <p:spPr>
          <a:xfrm>
            <a:off x="0" y="10863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146E7-5FF0-4FC8-9E6D-7E24DF1309F7}"/>
              </a:ext>
            </a:extLst>
          </p:cNvPr>
          <p:cNvSpPr txBox="1"/>
          <p:nvPr/>
        </p:nvSpPr>
        <p:spPr>
          <a:xfrm>
            <a:off x="9885244" y="150662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74566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953A-9C51-4C70-8A5F-FF4A41C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48E8-4DB0-4D1E-984A-2A2B4CF8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550F2-181D-4061-B4EF-3A650F1D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(n=2213)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7020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7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544E-B03D-412F-BC7E-439548BA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32-5A25-498C-A11D-3720DDCCB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AE9D-5891-40C5-946F-3575F9FF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6412"/>
            <a:ext cx="9334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E4AE9C-A15B-46C7-9999-00FA96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D6F48-7047-429E-AEBB-0AD52A6E1698}"/>
              </a:ext>
            </a:extLst>
          </p:cNvPr>
          <p:cNvSpPr/>
          <p:nvPr/>
        </p:nvSpPr>
        <p:spPr>
          <a:xfrm>
            <a:off x="4171612" y="2331991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82C7C-98FC-4B29-8E88-7D70450F3786}"/>
              </a:ext>
            </a:extLst>
          </p:cNvPr>
          <p:cNvSpPr/>
          <p:nvPr/>
        </p:nvSpPr>
        <p:spPr>
          <a:xfrm>
            <a:off x="4171612" y="373468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CFAF4-544D-4BBA-8B46-EBCEC6F2C377}"/>
              </a:ext>
            </a:extLst>
          </p:cNvPr>
          <p:cNvSpPr/>
          <p:nvPr/>
        </p:nvSpPr>
        <p:spPr>
          <a:xfrm>
            <a:off x="4171612" y="562006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AFDC-947C-43FB-BFE2-A8B4E683905C}"/>
              </a:ext>
            </a:extLst>
          </p:cNvPr>
          <p:cNvSpPr/>
          <p:nvPr/>
        </p:nvSpPr>
        <p:spPr>
          <a:xfrm>
            <a:off x="4171612" y="6134081"/>
            <a:ext cx="3928132" cy="434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1D8872-4DAC-4E83-BFD3-0CAAF95ED55A}"/>
              </a:ext>
            </a:extLst>
          </p:cNvPr>
          <p:cNvSpPr/>
          <p:nvPr/>
        </p:nvSpPr>
        <p:spPr>
          <a:xfrm>
            <a:off x="337930" y="181876"/>
            <a:ext cx="8368748" cy="626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9FD5-4C4C-41E9-BCA1-DD4EB0A87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895340"/>
              </p:ext>
            </p:extLst>
          </p:nvPr>
        </p:nvGraphicFramePr>
        <p:xfrm>
          <a:off x="775251" y="551208"/>
          <a:ext cx="7592724" cy="19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Spike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WT (Wuhan-Hu-1)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-137.0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-152.5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-145.0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-139.8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-159.5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N501T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-137.6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-148.7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22229-6734-4151-9EF3-1797B43B609C}"/>
              </a:ext>
            </a:extLst>
          </p:cNvPr>
          <p:cNvSpPr txBox="1"/>
          <p:nvPr/>
        </p:nvSpPr>
        <p:spPr>
          <a:xfrm>
            <a:off x="695738" y="181876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HADDOCK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95DD154-BC77-46F2-844E-89089BC484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842670"/>
              </p:ext>
            </p:extLst>
          </p:nvPr>
        </p:nvGraphicFramePr>
        <p:xfrm>
          <a:off x="775251" y="3188391"/>
          <a:ext cx="7592724" cy="29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Substitution performed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-0.083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-0.496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F453Y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-0.936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-0.504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L486F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N501T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1.223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2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T501N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97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A23723-7EA3-4A12-B4BE-8C9C2F3DDFA5}"/>
              </a:ext>
            </a:extLst>
          </p:cNvPr>
          <p:cNvSpPr txBox="1"/>
          <p:nvPr/>
        </p:nvSpPr>
        <p:spPr>
          <a:xfrm>
            <a:off x="695738" y="281905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mCSM-PPI2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8F1FD-6323-43A1-BD6F-DB3B55F18A2D}"/>
              </a:ext>
            </a:extLst>
          </p:cNvPr>
          <p:cNvSpPr txBox="1"/>
          <p:nvPr/>
        </p:nvSpPr>
        <p:spPr>
          <a:xfrm>
            <a:off x="392594" y="181876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6C49-7FBF-4BCE-B1F2-BDA75D139338}"/>
              </a:ext>
            </a:extLst>
          </p:cNvPr>
          <p:cNvSpPr txBox="1"/>
          <p:nvPr/>
        </p:nvSpPr>
        <p:spPr>
          <a:xfrm>
            <a:off x="392594" y="2819059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2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9E526FDD-BDAC-4762-8445-9A20EAED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92" y="2746244"/>
            <a:ext cx="527443" cy="3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1DB64-263B-47CD-8F71-ADDB68B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02" y="2582444"/>
            <a:ext cx="237045" cy="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(n=6726)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5489223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28BB12E-DB00-402A-A23E-A2756933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5" y="-18288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(n = 73)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BC73D49-4AD3-4F0C-9F27-CB605F5E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+ human (n = 6670)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CE1BDDE5-DC5C-4036-A74A-74A8174F7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02" y="0"/>
            <a:ext cx="7193597" cy="7193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E82DD-9BF4-41C5-BA4E-68319623AF13}"/>
              </a:ext>
            </a:extLst>
          </p:cNvPr>
          <p:cNvSpPr txBox="1"/>
          <p:nvPr/>
        </p:nvSpPr>
        <p:spPr>
          <a:xfrm>
            <a:off x="7180447" y="5592278"/>
            <a:ext cx="17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least 9 spillover events</a:t>
            </a:r>
          </a:p>
        </p:txBody>
      </p:sp>
    </p:spTree>
    <p:extLst>
      <p:ext uri="{BB962C8B-B14F-4D97-AF65-F5344CB8AC3E}">
        <p14:creationId xmlns:p14="http://schemas.microsoft.com/office/powerpoint/2010/main" val="315097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A1F1-95EC-481A-8027-DD8C3DC2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n-US" dirty="0"/>
              <a:t>Spillovers back into humans (Denmark)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1515-7096-4799-939B-6402C72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778317"/>
            <a:ext cx="5915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2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7914</TotalTime>
  <Words>914</Words>
  <Application>Microsoft Office PowerPoint</Application>
  <PresentationFormat>Widescreen</PresentationFormat>
  <Paragraphs>291</Paragraphs>
  <Slides>52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Gill Sans MT</vt:lpstr>
      <vt:lpstr>Parcel</vt:lpstr>
      <vt:lpstr>SARS-CoV-2 host adaptation</vt:lpstr>
      <vt:lpstr>Global phylogeny (subset, n = 100)</vt:lpstr>
      <vt:lpstr>Mink (n=789)</vt:lpstr>
      <vt:lpstr>Mink + human (n=3219)</vt:lpstr>
      <vt:lpstr>Mink + human (n=2213)</vt:lpstr>
      <vt:lpstr>Mink + human (n=6726)</vt:lpstr>
      <vt:lpstr>Deer (n = 73)</vt:lpstr>
      <vt:lpstr>Deer + human (n = 6670)</vt:lpstr>
      <vt:lpstr>Spillovers back into humans (Denmark)</vt:lpstr>
      <vt:lpstr>Multiple spillover events in minks and deer</vt:lpstr>
      <vt:lpstr>Homoplasies can inform on putatively adaptive mutations</vt:lpstr>
      <vt:lpstr>PowerPoint Presentation</vt:lpstr>
      <vt:lpstr>Calculating Min. No. of changes</vt:lpstr>
      <vt:lpstr>Independent spillover events lead to artefactual homoplasies</vt:lpstr>
      <vt:lpstr>Homoplasy analysis of independent clusters suggest Weak adaptive signal</vt:lpstr>
      <vt:lpstr>Allele frequency changes can inform on adaptation</vt:lpstr>
      <vt:lpstr>PowerPoint Presentation</vt:lpstr>
      <vt:lpstr>Putatively adaptive alelles not consistent across countries</vt:lpstr>
      <vt:lpstr>PowerPoint Presentation</vt:lpstr>
      <vt:lpstr>PowerPoint Presentation</vt:lpstr>
      <vt:lpstr>PowerPoint Presentation</vt:lpstr>
      <vt:lpstr>PowerPoint Presentation</vt:lpstr>
      <vt:lpstr>Different human backgrounds for different Analyses</vt:lpstr>
      <vt:lpstr>Temporal signal in three mink clusters</vt:lpstr>
      <vt:lpstr>Results from dutch mink paper</vt:lpstr>
      <vt:lpstr>Netherlands human + mink dedup unambiguous</vt:lpstr>
      <vt:lpstr>No detectable change to substitution rates</vt:lpstr>
      <vt:lpstr>PowerPoint Presentation</vt:lpstr>
      <vt:lpstr>PowerPoint Presentation</vt:lpstr>
      <vt:lpstr>Mutation breakdown by host</vt:lpstr>
      <vt:lpstr>PROVEan: candidate host-adaptive mutations affect structure/function</vt:lpstr>
      <vt:lpstr>Transmission of sars-cov-2 from humans to animals and putative host adaptation</vt:lpstr>
      <vt:lpstr>PowerPoint Presentation</vt:lpstr>
      <vt:lpstr>PowerPoint Presentation</vt:lpstr>
      <vt:lpstr>Sampling technique?</vt:lpstr>
      <vt:lpstr>PowerPoint Presentation</vt:lpstr>
      <vt:lpstr>PowerPoint Presentation</vt:lpstr>
      <vt:lpstr>Human background affects allele frequency</vt:lpstr>
      <vt:lpstr>We have to constraint lineages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host adaptation</dc:title>
  <dc:creator>Cedric Tan</dc:creator>
  <cp:lastModifiedBy>Cedric Tan</cp:lastModifiedBy>
  <cp:revision>163</cp:revision>
  <dcterms:created xsi:type="dcterms:W3CDTF">2021-11-24T10:33:31Z</dcterms:created>
  <dcterms:modified xsi:type="dcterms:W3CDTF">2022-02-11T03:07:44Z</dcterms:modified>
</cp:coreProperties>
</file>